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7" r:id="rId4"/>
    <p:sldId id="385" r:id="rId5"/>
    <p:sldId id="272" r:id="rId6"/>
    <p:sldId id="460" r:id="rId7"/>
    <p:sldId id="461" r:id="rId8"/>
    <p:sldId id="420" r:id="rId9"/>
    <p:sldId id="285" r:id="rId10"/>
    <p:sldId id="463" r:id="rId11"/>
    <p:sldId id="462" r:id="rId12"/>
    <p:sldId id="464" r:id="rId13"/>
    <p:sldId id="451" r:id="rId14"/>
    <p:sldId id="399" r:id="rId15"/>
    <p:sldId id="455" r:id="rId16"/>
    <p:sldId id="39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22" d="100"/>
          <a:sy n="22" d="100"/>
        </p:scale>
        <p:origin x="349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40644-67DA-4341-BFF8-9BC90A9F52C4}" type="datetimeFigureOut">
              <a:rPr lang="nl-NL" smtClean="0"/>
              <a:t>24-2-2019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885F7-7FB8-E640-A8AD-B95E5CE78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4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102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325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77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54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4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3C262-6195-4E6E-BD9C-A651871C3668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0712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34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3C262-6195-4E6E-BD9C-A651871C3668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7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885F7-7FB8-E640-A8AD-B95E5CE7887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14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28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3C262-6195-4E6E-BD9C-A651871C3668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41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21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35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523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61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58F4D-78D1-CC42-A469-FEB35B4A5AF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38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E533F-72C6-4148-BE11-72D77B3E7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7A5384-6BE5-5544-99E0-A1056603B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8B87A-EB4A-374D-A65B-15F750A8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957E-CCBE-6E46-93BC-EFE94978F4E9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EDB2EF-7E94-9D40-91F8-497E892A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3D31F9-9923-6E48-B16D-5E86C8B4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25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EF767-DC31-3044-98EC-AC5D77CC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0D6C21-48D8-6F4B-A715-8D3044833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E450B3-07A4-8746-A028-78663460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7C92-11C9-864A-9C33-B2CB9B6AA0DB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07D5D9-3D65-EC40-AD1C-2B6F1F29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84963F-CBC7-4C4D-878E-1593E866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94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B6C3310-F623-3B43-A5AA-2E7125D53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57F622-CA02-0E4F-8131-B0B64A2A2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CFAF47-C40B-7E41-BCF9-16C813DA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59F3-3FC6-9F45-9EF6-611D6396C085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AF0C90-B56C-2D42-885F-64F8F6E6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2A1A16-6668-3446-97BB-B65CA99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69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C212F-3B15-9E41-B264-8ACD1AD5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AAC60B-E300-6544-81C8-F00FFAA1A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72F8B3-82F1-3C43-9D02-138D664C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5E7-94B4-A347-A403-2E8B991C7B6E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68E92F-707B-3543-91E3-88EE7865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D51212-C300-E74B-A7D8-C7FD565E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43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60E03-F125-7E46-B4C1-F91BC2DD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7426A2-71D0-F24F-9F4C-7801B611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84E3B8-E671-944B-B620-7B418DB5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8243-ADE2-A948-9925-77A638400593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9F22A6-F40A-0D4D-9EF0-A1F2185A5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2FEA64-5407-B148-8A14-8A7974DE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6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72B37-98B6-1B41-8272-C457067F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BE99C8-6A9A-C248-A210-8E3673D46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EAC5C5-0BF5-9841-96A1-EB562E973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FC8782-55ED-0C48-AFA4-618C6632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D168-A428-124B-AE0C-2A45FB419851}" type="datetime1">
              <a:rPr lang="nl-NL" smtClean="0"/>
              <a:t>24-2-2019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AEA2B8-4D71-D84A-AE41-0FC83BF2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3C83F5-00E9-934E-91C2-5A2F3A69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12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4FA92-9055-6D45-9119-9BDB2BBC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A63820-AD9A-8341-A850-DEE8B118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AF8A81-490F-2C46-8632-6266920AA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57679-CC8B-E64D-9243-5067D7893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653471-F519-7048-802A-BE5FB5CFF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0EC4BDE-1F92-5742-BEC0-A78C15F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9434-FC11-F544-ADEB-7448CA90E13B}" type="datetime1">
              <a:rPr lang="nl-NL" smtClean="0"/>
              <a:t>24-2-2019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335F8F9-3ED4-D847-B6A3-CCBC54C2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050CE6-2D91-1E42-96F4-AA047808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89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16121-F4B2-1E42-85D3-3681DDAA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B4E2A4B-12B1-A947-876C-EBE84C77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621B1-EEA0-4F44-AD16-25CDF9B70B7B}" type="datetime1">
              <a:rPr lang="nl-NL" smtClean="0"/>
              <a:t>24-2-2019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987342-43E6-6B45-BD08-17FC5774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6285DC0-629A-EE40-844E-EAA1FC37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71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25411F-4286-7549-95A6-A252B8F0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77AF-4D4E-7B40-A8CC-352A425F6C7B}" type="datetime1">
              <a:rPr lang="nl-NL" smtClean="0"/>
              <a:t>24-2-2019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DCDCFA-3A9C-2A44-A2C6-3063B7AB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5EBE39-5F96-B641-A2DF-FDEF5EC2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5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9AC5F-0325-764D-A249-098497B6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4BB5A-0D32-A84A-A64B-DD3B77CF9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F4DB13-8C2E-104D-B24B-1FCB2686C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50296F-7055-BB4C-9F66-E7AFFF18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673D-A847-CD48-BBF2-77C79B0DB2F4}" type="datetime1">
              <a:rPr lang="nl-NL" smtClean="0"/>
              <a:t>24-2-2019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748506-2A9B-5E4E-8B36-F10503DE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CE9CA8-0A19-684B-8EFD-09658D47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98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82836-96DD-A949-9766-88D5EDB0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E87DA0-76FF-A248-8320-0F32B740A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0A8959-6361-BC46-B8C2-9BC8DD1BB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795E8E-26BC-1E4D-A999-3673FF25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4B81-73B3-AF4D-B03F-B8CCAE3AFB2A}" type="datetime1">
              <a:rPr lang="nl-NL" smtClean="0"/>
              <a:t>24-2-2019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7453C5-2BFC-194B-A4E5-958C2E63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C0EF57-417A-2543-9696-EAF27047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87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2F93B4E-B5BC-9445-9F71-9D000757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D82764-74C2-F64C-98CC-81E12D6BD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BDD885-0108-EA44-9779-A5723E2A3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6C17-7745-084B-8A96-5350D57FEEDD}" type="datetime1">
              <a:rPr lang="nl-NL" smtClean="0"/>
              <a:t>24-2-2019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2B8C58-577A-0B43-9150-18E25A8DF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AAA8FA-C466-AB4A-A343-38FAE2B3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742E5-E26D-8548-BBF5-211C9E2ADD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62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F55AC-9103-AC47-8032-19E37E7DA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0253"/>
            <a:ext cx="9144000" cy="2695072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sz="4900" b="1" dirty="0">
                <a:solidFill>
                  <a:srgbClr val="0070C0"/>
                </a:solidFill>
              </a:rPr>
              <a:t>Welkom bij de</a:t>
            </a:r>
            <a:br>
              <a:rPr lang="nl-NL" sz="4900" dirty="0">
                <a:solidFill>
                  <a:srgbClr val="0070C0"/>
                </a:solidFill>
              </a:rPr>
            </a:br>
            <a:r>
              <a:rPr lang="nl-NL" sz="4900" b="1" dirty="0">
                <a:solidFill>
                  <a:srgbClr val="0070C0"/>
                </a:solidFill>
              </a:rPr>
              <a:t>Regionale </a:t>
            </a:r>
            <a:br>
              <a:rPr lang="nl-NL" sz="4900" b="1" dirty="0">
                <a:solidFill>
                  <a:srgbClr val="0070C0"/>
                </a:solidFill>
              </a:rPr>
            </a:br>
            <a:r>
              <a:rPr lang="nl-NL" sz="4900" b="1" dirty="0">
                <a:solidFill>
                  <a:srgbClr val="0070C0"/>
                </a:solidFill>
              </a:rPr>
              <a:t>Implementatie</a:t>
            </a:r>
            <a:br>
              <a:rPr lang="nl-NL" sz="4900" b="1" dirty="0">
                <a:solidFill>
                  <a:srgbClr val="0070C0"/>
                </a:solidFill>
              </a:rPr>
            </a:br>
            <a:r>
              <a:rPr lang="nl-NL" sz="4900" b="1" dirty="0">
                <a:solidFill>
                  <a:srgbClr val="0070C0"/>
                </a:solidFill>
              </a:rPr>
              <a:t>bijeenkomst </a:t>
            </a:r>
            <a:br>
              <a:rPr lang="nl-NL" sz="4400" b="1" dirty="0"/>
            </a:br>
            <a:r>
              <a:rPr lang="nl-NL" sz="3100" b="1" dirty="0"/>
              <a:t>11 februari 2019</a:t>
            </a:r>
            <a:br>
              <a:rPr lang="nl-NL" sz="3100" b="1" dirty="0"/>
            </a:br>
            <a:r>
              <a:rPr lang="nl-NL" sz="3100" b="1" dirty="0"/>
              <a:t>De Kring, Roosendaal</a:t>
            </a:r>
            <a:br>
              <a:rPr lang="nl-NL" sz="3100" b="1" dirty="0"/>
            </a:br>
            <a:r>
              <a:rPr lang="nl-NL" sz="3100" b="1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0AAF13-C090-CC45-B037-0F42E006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424" y="1941095"/>
            <a:ext cx="4644208" cy="4916905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1A9620-8264-0C42-961D-B893083D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2</a:t>
            </a:fld>
            <a:endParaRPr lang="nl-NL"/>
          </a:p>
        </p:txBody>
      </p:sp>
      <p:pic>
        <p:nvPicPr>
          <p:cNvPr id="6" name="Afbeelding 5" descr="page1image256">
            <a:extLst>
              <a:ext uri="{FF2B5EF4-FFF2-40B4-BE49-F238E27FC236}">
                <a16:creationId xmlns:a16="http://schemas.microsoft.com/office/drawing/2014/main" id="{ABEE3E19-527F-CF4A-A3D1-44E1E34E059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3010" b="1"/>
          <a:stretch/>
        </p:blipFill>
        <p:spPr bwMode="auto">
          <a:xfrm>
            <a:off x="0" y="80969"/>
            <a:ext cx="4114860" cy="677703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80106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3895" y="802955"/>
            <a:ext cx="5778186" cy="145405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Veilig Thuis 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FCAA62-E4E9-124E-8F9B-2E76F91F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1913804"/>
            <a:ext cx="3661831" cy="305059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74186" y="2681416"/>
            <a:ext cx="6593700" cy="3842952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sz="3200" dirty="0"/>
              <a:t>Fase oranje Veilig Thuis*:</a:t>
            </a:r>
          </a:p>
          <a:p>
            <a:pPr marL="0" indent="0">
              <a:buNone/>
            </a:pPr>
            <a:r>
              <a:rPr lang="nl-NL" sz="3200" dirty="0"/>
              <a:t>Fase lichtrood Veilig Thuis **</a:t>
            </a:r>
          </a:p>
          <a:p>
            <a:r>
              <a:rPr lang="nl-NL" sz="3200" dirty="0"/>
              <a:t>Zie handleiding</a:t>
            </a:r>
          </a:p>
          <a:p>
            <a:r>
              <a:rPr lang="nl-NL" sz="3200" dirty="0"/>
              <a:t>Bij (vermoedens van) onveiligheid wordt altijd rol van casusregie besproken! </a:t>
            </a:r>
          </a:p>
          <a:p>
            <a:r>
              <a:rPr lang="nl-NL" sz="3200" dirty="0"/>
              <a:t>Melder/  VT / hulpverlening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34C5F5-91CD-5146-AAEF-F9DA4F2F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057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06A4F-3427-AB40-9CA5-4A18DAFE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sz="8000" dirty="0">
                <a:solidFill>
                  <a:srgbClr val="0070C0"/>
                </a:solidFill>
              </a:rPr>
              <a:t>Pauze </a:t>
            </a:r>
            <a:r>
              <a:rPr lang="nl-NL" sz="8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12800C-D206-5246-A706-04E099CF6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269479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dirty="0"/>
              <a:t>We zien u graag uiterlijk om 14.30 uur weer terug!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Wilde Kastanje </a:t>
            </a:r>
          </a:p>
          <a:p>
            <a:pPr marL="0" indent="0">
              <a:buNone/>
            </a:pPr>
            <a:r>
              <a:rPr lang="nl-NL" dirty="0"/>
              <a:t>Training &amp; Opleiding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4" name="Afbeelding 3" descr="page1image25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3010" b="1"/>
          <a:stretch/>
        </p:blipFill>
        <p:spPr bwMode="auto">
          <a:xfrm>
            <a:off x="7402285" y="10"/>
            <a:ext cx="478971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2D2949-86BD-8549-BE83-5745029B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296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06A4F-3427-AB40-9CA5-4A18DAFE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70C0"/>
                </a:solidFill>
              </a:rPr>
              <a:t>Vervolgstappen </a:t>
            </a:r>
            <a:r>
              <a:rPr lang="nl-NL" sz="8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12800C-D206-5246-A706-04E099CF6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269479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dirty="0"/>
              <a:t>Leon Langenberg </a:t>
            </a:r>
          </a:p>
          <a:p>
            <a:pPr marL="0" indent="0">
              <a:buNone/>
            </a:pPr>
            <a:r>
              <a:rPr lang="nl-NL" i="1" dirty="0"/>
              <a:t>Manager Zorg- en Veiligheidshuis </a:t>
            </a:r>
            <a:r>
              <a:rPr lang="nl-NL" i="1" dirty="0" err="1"/>
              <a:t>Markiezaten</a:t>
            </a:r>
            <a:endParaRPr lang="nl-NL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Ro</a:t>
            </a:r>
            <a:r>
              <a:rPr lang="nl-NL" dirty="0"/>
              <a:t> </a:t>
            </a:r>
            <a:r>
              <a:rPr lang="nl-NL" dirty="0" err="1"/>
              <a:t>Kartodirdjo</a:t>
            </a:r>
            <a:endParaRPr lang="nl-NL" dirty="0"/>
          </a:p>
          <a:p>
            <a:pPr marL="0" indent="0">
              <a:buNone/>
            </a:pPr>
            <a:r>
              <a:rPr lang="nl-NL" i="1" dirty="0"/>
              <a:t>Manager Zorg –Veiligheidshuis Baronie Breda  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4" name="Afbeelding 3" descr="page1image25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3010" b="1"/>
          <a:stretch/>
        </p:blipFill>
        <p:spPr bwMode="auto">
          <a:xfrm>
            <a:off x="7402285" y="10"/>
            <a:ext cx="478971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2D2949-86BD-8549-BE83-5745029B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23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Hoe nu verder met de implementatie?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3000" b="1"/>
              <a:t>Lokaal</a:t>
            </a:r>
          </a:p>
          <a:p>
            <a:r>
              <a:rPr lang="nl-NL" sz="3000"/>
              <a:t>Lokale regiekaart: rollen beleggen en vaststellen regiekaart</a:t>
            </a:r>
          </a:p>
          <a:p>
            <a:pPr marL="0" indent="0">
              <a:buNone/>
            </a:pPr>
            <a:r>
              <a:rPr lang="nl-NL" sz="3000"/>
              <a:t> (eind maart) </a:t>
            </a:r>
          </a:p>
          <a:p>
            <a:r>
              <a:rPr lang="nl-NL" sz="3000"/>
              <a:t>Communiceren en introduceren regiekaart  binnen gemeente en met de samenwerkingspartners:</a:t>
            </a:r>
          </a:p>
          <a:p>
            <a:r>
              <a:rPr lang="nl-NL" sz="3000"/>
              <a:t>Gebruiken! (bij multidisciplinaire overlegsituaties en waar handig)</a:t>
            </a:r>
          </a:p>
          <a:p>
            <a:pPr marL="0" indent="0">
              <a:buNone/>
            </a:pPr>
            <a:r>
              <a:rPr lang="nl-NL" sz="3000" b="1"/>
              <a:t>Regionaal</a:t>
            </a:r>
          </a:p>
          <a:p>
            <a:r>
              <a:rPr lang="nl-NL" sz="3000" b="1"/>
              <a:t>Train de trainer casusregie</a:t>
            </a:r>
            <a:r>
              <a:rPr lang="nl-NL" sz="3000"/>
              <a:t>: een groep trainers wordt getraind in het kunnen geven van een training casusregie. Er ontstaat een regionale trainerspoule casusregie </a:t>
            </a:r>
          </a:p>
          <a:p>
            <a:endParaRPr lang="nl-NL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8F4D38-CBC2-9E4A-B4F0-E327F364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42E5-E26D-8548-BBF5-211C9E2ADD7E}" type="slidenum">
              <a:rPr lang="nl-NL" smtClean="0"/>
              <a:t>14</a:t>
            </a:fld>
            <a:endParaRPr lang="nl-NL"/>
          </a:p>
        </p:txBody>
      </p:sp>
      <p:pic>
        <p:nvPicPr>
          <p:cNvPr id="5" name="Afbeelding 4" descr="page1image256">
            <a:extLst>
              <a:ext uri="{FF2B5EF4-FFF2-40B4-BE49-F238E27FC236}">
                <a16:creationId xmlns:a16="http://schemas.microsoft.com/office/drawing/2014/main" id="{F308B185-9077-604F-984B-450BCEE7BC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3010" b="1"/>
          <a:stretch/>
        </p:blipFill>
        <p:spPr bwMode="auto">
          <a:xfrm>
            <a:off x="9638272" y="0"/>
            <a:ext cx="2553728" cy="32868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4411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E09EA44-ECBD-2D42-BEB4-8B0BEFF8D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5038"/>
          <a:stretch/>
        </p:blipFill>
        <p:spPr>
          <a:xfrm rot="5400000">
            <a:off x="2330116" y="-2667000"/>
            <a:ext cx="6858000" cy="12192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186" y="272717"/>
            <a:ext cx="3970286" cy="1267326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Train de trainer casusregie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5515" y="1540044"/>
            <a:ext cx="7687755" cy="5034928"/>
          </a:xfrm>
        </p:spPr>
        <p:txBody>
          <a:bodyPr anchor="ctr">
            <a:noAutofit/>
          </a:bodyPr>
          <a:lstStyle/>
          <a:p>
            <a:pPr lvl="0"/>
            <a:r>
              <a:rPr lang="nl-NL" sz="2400" dirty="0"/>
              <a:t>Eenduidige taakopvatting over de rol van </a:t>
            </a:r>
          </a:p>
          <a:p>
            <a:pPr marL="0" lvl="0" indent="0">
              <a:buNone/>
            </a:pPr>
            <a:r>
              <a:rPr lang="nl-NL" sz="2400" dirty="0"/>
              <a:t>  casusregisseur in de keten is belangrijk. </a:t>
            </a:r>
          </a:p>
          <a:p>
            <a:pPr marL="0" lvl="0" indent="0">
              <a:buNone/>
            </a:pPr>
            <a:endParaRPr lang="nl-NL" sz="2400" dirty="0"/>
          </a:p>
          <a:p>
            <a:pPr marL="0" lvl="0" indent="0">
              <a:buNone/>
            </a:pPr>
            <a:r>
              <a:rPr lang="nl-NL" sz="2400" dirty="0"/>
              <a:t>Gezocht:</a:t>
            </a:r>
          </a:p>
          <a:p>
            <a:pPr lvl="0"/>
            <a:r>
              <a:rPr lang="nl-NL" sz="2400" dirty="0"/>
              <a:t>Ervaren </a:t>
            </a:r>
            <a:r>
              <a:rPr lang="nl-NL" sz="2400" i="1" dirty="0"/>
              <a:t>trainers</a:t>
            </a:r>
            <a:r>
              <a:rPr lang="nl-NL" sz="2400" dirty="0"/>
              <a:t> met affiniteit met keten-</a:t>
            </a:r>
          </a:p>
          <a:p>
            <a:pPr marL="0" lvl="0" indent="0">
              <a:buNone/>
            </a:pPr>
            <a:r>
              <a:rPr lang="nl-NL" sz="2400" dirty="0"/>
              <a:t>    samenwerking. Ervaren </a:t>
            </a:r>
            <a:r>
              <a:rPr lang="nl-NL" sz="2400" i="1" dirty="0"/>
              <a:t>casusregisseurs</a:t>
            </a:r>
            <a:r>
              <a:rPr lang="nl-NL" sz="2400" dirty="0"/>
              <a:t> met</a:t>
            </a:r>
          </a:p>
          <a:p>
            <a:pPr marL="0" lvl="0" indent="0">
              <a:buNone/>
            </a:pPr>
            <a:r>
              <a:rPr lang="nl-NL" sz="2400" dirty="0"/>
              <a:t>    trainingservaring. </a:t>
            </a:r>
          </a:p>
          <a:p>
            <a:pPr lvl="0"/>
            <a:r>
              <a:rPr lang="nl-NL" sz="2400" dirty="0"/>
              <a:t>Vertegenwoordiging uit de brede keten (bv GGD, lokale teams, Veilig Thuis, GGZ, MASS, VHH etc.)</a:t>
            </a:r>
          </a:p>
          <a:p>
            <a:pPr lvl="0"/>
            <a:r>
              <a:rPr lang="nl-NL" sz="2400" dirty="0"/>
              <a:t>Aanmelden of voordragen? Bel of mail het Zorg en Veiligheidshuis!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C51DDF-0921-3C4B-AF92-BF4EB899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82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2164" b="12858"/>
          <a:stretch/>
        </p:blipFill>
        <p:spPr>
          <a:xfrm>
            <a:off x="-17" y="10"/>
            <a:ext cx="12192000" cy="685594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098" y="346364"/>
            <a:ext cx="5277333" cy="600998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 err="1"/>
              <a:t>Borgen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 err="1">
                <a:solidFill>
                  <a:srgbClr val="0070C0"/>
                </a:solidFill>
              </a:rPr>
              <a:t>Jaarlijks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evalueren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bijstellen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Veiligheidshuizen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i.s.m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Ambtenaren</a:t>
            </a:r>
            <a:r>
              <a:rPr lang="en-US" dirty="0"/>
              <a:t> de-</a:t>
            </a:r>
            <a:r>
              <a:rPr lang="en-US" dirty="0" err="1"/>
              <a:t>escaleren</a:t>
            </a:r>
            <a:r>
              <a:rPr lang="en-US" dirty="0"/>
              <a:t> &amp;</a:t>
            </a:r>
            <a:br>
              <a:rPr lang="en-US" dirty="0"/>
            </a:br>
            <a:r>
              <a:rPr lang="en-US" dirty="0"/>
              <a:t>Trainers  </a:t>
            </a:r>
            <a:r>
              <a:rPr lang="en-US" dirty="0" err="1"/>
              <a:t>casusregie</a:t>
            </a:r>
            <a:r>
              <a:rPr lang="en-US" dirty="0"/>
              <a:t> &amp;</a:t>
            </a:r>
            <a:br>
              <a:rPr lang="en-US" dirty="0"/>
            </a:br>
            <a:r>
              <a:rPr lang="en-US" dirty="0" err="1"/>
              <a:t>Samenwerkingspartners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page1image25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5177"/>
          <a:stretch/>
        </p:blipFill>
        <p:spPr bwMode="auto"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6DDB7B-F39F-5945-9442-55A9A5CE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457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6CDC51-8D27-4BF4-AB33-7D5905E8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FB90F3-DFB9-42D4-B851-12024996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>
            <a:normAutofit fontScale="90000"/>
          </a:bodyPr>
          <a:lstStyle/>
          <a:p>
            <a:r>
              <a:rPr lang="nl-NL" sz="4900" dirty="0">
                <a:solidFill>
                  <a:srgbClr val="0070C0"/>
                </a:solidFill>
              </a:rPr>
              <a:t>Tot slot</a:t>
            </a:r>
            <a:br>
              <a:rPr lang="nl-NL" sz="4000" dirty="0">
                <a:solidFill>
                  <a:srgbClr val="0070C0"/>
                </a:solidFill>
              </a:rPr>
            </a:br>
            <a:br>
              <a:rPr lang="nl-NL" sz="4000" dirty="0">
                <a:solidFill>
                  <a:srgbClr val="000000"/>
                </a:solidFill>
              </a:rPr>
            </a:br>
            <a:br>
              <a:rPr lang="nl-NL" sz="4000" dirty="0">
                <a:solidFill>
                  <a:srgbClr val="000000"/>
                </a:solidFill>
              </a:rPr>
            </a:br>
            <a:r>
              <a:rPr lang="nl-NL" sz="4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Freeform 60">
            <a:extLst>
              <a:ext uri="{FF2B5EF4-FFF2-40B4-BE49-F238E27FC236}">
                <a16:creationId xmlns:a16="http://schemas.microsoft.com/office/drawing/2014/main" id="{DF4CE22F-8463-44F2-BE50-65D9B503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t="9091" r="19091"/>
          <a:stretch/>
        </p:blipFill>
        <p:spPr>
          <a:xfrm>
            <a:off x="7558564" y="266436"/>
            <a:ext cx="1822493" cy="174247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4671" y="1136073"/>
            <a:ext cx="5903265" cy="5725653"/>
          </a:xfrm>
        </p:spPr>
        <p:txBody>
          <a:bodyPr anchor="ctr">
            <a:normAutofit fontScale="70000" lnSpcReduction="20000"/>
          </a:bodyPr>
          <a:lstStyle/>
          <a:p>
            <a:pPr lvl="0"/>
            <a:endParaRPr lang="nl-NL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sz="3300" b="1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nl-NL" sz="3300" b="1" dirty="0">
                <a:solidFill>
                  <a:srgbClr val="000000"/>
                </a:solidFill>
              </a:rPr>
              <a:t>Samenwerken door sterke verbindingen</a:t>
            </a:r>
          </a:p>
          <a:p>
            <a:pPr lvl="0"/>
            <a:r>
              <a:rPr lang="nl-NL" sz="3300" dirty="0">
                <a:solidFill>
                  <a:srgbClr val="000000"/>
                </a:solidFill>
              </a:rPr>
              <a:t>Verschillende domeinen binnen het brede sociale domein (intern en extern) (WMO, Jeugd, Participatie, Onderwijs, Veiligheid)</a:t>
            </a:r>
          </a:p>
          <a:p>
            <a:pPr lvl="0"/>
            <a:r>
              <a:rPr lang="nl-NL" sz="3300" dirty="0">
                <a:solidFill>
                  <a:srgbClr val="000000"/>
                </a:solidFill>
              </a:rPr>
              <a:t>Veiligheid en (Sociaal-Medische) Zorg in de keten </a:t>
            </a:r>
          </a:p>
          <a:p>
            <a:pPr lvl="0"/>
            <a:r>
              <a:rPr lang="nl-NL" sz="3300" dirty="0">
                <a:solidFill>
                  <a:srgbClr val="000000"/>
                </a:solidFill>
              </a:rPr>
              <a:t>Voorliggende voorzieningen met die van specialistische hulp of crisishulp.</a:t>
            </a:r>
          </a:p>
          <a:p>
            <a:pPr lvl="0"/>
            <a:r>
              <a:rPr lang="nl-NL" sz="3300" dirty="0">
                <a:solidFill>
                  <a:srgbClr val="000000"/>
                </a:solidFill>
              </a:rPr>
              <a:t>Maatschappelijke organisaties met de gemeentelijke wereld.</a:t>
            </a:r>
          </a:p>
          <a:p>
            <a:pPr marL="0" indent="0">
              <a:buNone/>
            </a:pPr>
            <a:endParaRPr lang="nl-NL" sz="33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sz="3300" b="1" dirty="0">
                <a:solidFill>
                  <a:srgbClr val="000000"/>
                </a:solidFill>
              </a:rPr>
              <a:t>Helpt u mee (dreigende) escalatie te voorkomen, te beperken of te beëindigen?</a:t>
            </a:r>
            <a:endParaRPr lang="nl-NL" sz="3300" dirty="0">
              <a:solidFill>
                <a:srgbClr val="000000"/>
              </a:solidFill>
            </a:endParaRPr>
          </a:p>
          <a:p>
            <a:pPr lvl="0"/>
            <a:r>
              <a:rPr lang="nl-NL" sz="3300" dirty="0">
                <a:solidFill>
                  <a:srgbClr val="000000"/>
                </a:solidFill>
              </a:rPr>
              <a:t>Realiseer casusregie </a:t>
            </a:r>
          </a:p>
          <a:p>
            <a:r>
              <a:rPr lang="nl-NL" sz="3300" dirty="0">
                <a:solidFill>
                  <a:srgbClr val="000000"/>
                </a:solidFill>
              </a:rPr>
              <a:t>Tijdig opschalen en afschalen</a:t>
            </a:r>
            <a:endParaRPr lang="nl-NL" sz="2000" b="1" dirty="0">
              <a:solidFill>
                <a:srgbClr val="000000"/>
              </a:solidFill>
            </a:endParaRPr>
          </a:p>
          <a:p>
            <a:pPr lvl="0"/>
            <a:endParaRPr lang="nl-NL" sz="2000" b="1" dirty="0">
              <a:solidFill>
                <a:srgbClr val="000000"/>
              </a:solidFill>
            </a:endParaRPr>
          </a:p>
          <a:p>
            <a:pPr lvl="0"/>
            <a:endParaRPr lang="nl-NL" sz="2000" b="1" dirty="0">
              <a:solidFill>
                <a:srgbClr val="000000"/>
              </a:solidFill>
            </a:endParaRPr>
          </a:p>
          <a:p>
            <a:pPr lvl="0"/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497729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C8419-E776-48F7-9CC4-73632D48CE80}" type="slidenum">
              <a:rPr lang="en-GB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 sz="1100">
              <a:solidFill>
                <a:srgbClr val="898989"/>
              </a:solidFill>
            </a:endParaRPr>
          </a:p>
        </p:txBody>
      </p:sp>
      <p:sp>
        <p:nvSpPr>
          <p:cNvPr id="17" name="Freeform 67">
            <a:extLst>
              <a:ext uri="{FF2B5EF4-FFF2-40B4-BE49-F238E27FC236}">
                <a16:creationId xmlns:a16="http://schemas.microsoft.com/office/drawing/2014/main" id="{3FA1383B-2709-4E36-8FF8-7A737213B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625F46F3-9A7F-FE48-ACC7-5EB2EDE42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2915" y="3489757"/>
            <a:ext cx="2760240" cy="37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06A4F-3427-AB40-9CA5-4A18DAFE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Programma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12800C-D206-5246-A706-04E099CF6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7269479" cy="3462228"/>
          </a:xfrm>
        </p:spPr>
        <p:txBody>
          <a:bodyPr>
            <a:normAutofit/>
          </a:bodyPr>
          <a:lstStyle/>
          <a:p>
            <a:r>
              <a:rPr lang="nl-NL" dirty="0"/>
              <a:t>Welkom </a:t>
            </a:r>
          </a:p>
          <a:p>
            <a:r>
              <a:rPr lang="nl-NL" dirty="0"/>
              <a:t>Verkenning regievoering in de praktijk</a:t>
            </a:r>
          </a:p>
          <a:p>
            <a:pPr marL="0" indent="0">
              <a:buNone/>
            </a:pPr>
            <a:r>
              <a:rPr lang="nl-NL" i="1" dirty="0"/>
              <a:t>Korte pauze </a:t>
            </a:r>
          </a:p>
          <a:p>
            <a:r>
              <a:rPr lang="nl-NL" dirty="0"/>
              <a:t>Interactieve training  met Wilde Kastanje</a:t>
            </a:r>
          </a:p>
          <a:p>
            <a:r>
              <a:rPr lang="nl-NL" dirty="0"/>
              <a:t>Vervolgstappen en afsluiting </a:t>
            </a:r>
          </a:p>
          <a:p>
            <a:pPr marL="0" indent="0">
              <a:buNone/>
            </a:pPr>
            <a:r>
              <a:rPr lang="nl-NL" i="1" dirty="0"/>
              <a:t>Napraten met drankje en hapje in foyer</a:t>
            </a:r>
          </a:p>
          <a:p>
            <a:pPr marL="742950" indent="-742950">
              <a:buFont typeface="+mj-lt"/>
              <a:buAutoNum type="arabicPeriod"/>
            </a:pPr>
            <a:endParaRPr lang="nl-NL" sz="1800" dirty="0"/>
          </a:p>
          <a:p>
            <a:pPr marL="742950" indent="-742950">
              <a:buFont typeface="+mj-lt"/>
              <a:buAutoNum type="arabicPeriod"/>
            </a:pPr>
            <a:endParaRPr lang="nl-NL" sz="1800" dirty="0"/>
          </a:p>
        </p:txBody>
      </p:sp>
      <p:pic>
        <p:nvPicPr>
          <p:cNvPr id="4" name="Afbeelding 3" descr="page1image25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r="3010" b="1"/>
          <a:stretch/>
        </p:blipFill>
        <p:spPr bwMode="auto">
          <a:xfrm>
            <a:off x="7402285" y="10"/>
            <a:ext cx="478971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2D2949-86BD-8549-BE83-5745029B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942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3895" y="802955"/>
            <a:ext cx="5778186" cy="1454051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Verkennen regievoering in de praktijk  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FCAA62-E4E9-124E-8F9B-2E76F91F9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49" y="1913804"/>
            <a:ext cx="3661831" cy="305059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74186" y="2681416"/>
            <a:ext cx="6593700" cy="3379555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nl-NL" dirty="0">
                <a:solidFill>
                  <a:srgbClr val="000000"/>
                </a:solidFill>
              </a:rPr>
              <a:t>Hoezo regie?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dirty="0">
                <a:solidFill>
                  <a:srgbClr val="000000"/>
                </a:solidFill>
              </a:rPr>
              <a:t>   (interview met ervaringsdeskundigen)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nl-NL" dirty="0">
                <a:solidFill>
                  <a:srgbClr val="000000"/>
                </a:solidFill>
              </a:rPr>
              <a:t>Ontwikkeling &amp; implementatie van regiekaarten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dirty="0">
                <a:solidFill>
                  <a:srgbClr val="000000"/>
                </a:solidFill>
              </a:rPr>
              <a:t>   (interview met ambtenaren De-escaleren)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nl-NL" dirty="0">
                <a:solidFill>
                  <a:srgbClr val="000000"/>
                </a:solidFill>
              </a:rPr>
              <a:t> Verkenning rollen met de zaal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nl-NL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34C5F5-91CD-5146-AAEF-F9DA4F2F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60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r="14065"/>
          <a:stretch/>
        </p:blipFill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551839"/>
            <a:ext cx="9144000" cy="1754326"/>
          </a:xfrm>
          <a:solidFill>
            <a:srgbClr val="C00000">
              <a:alpha val="80000"/>
            </a:srgbClr>
          </a:solidFill>
          <a:ln w="279400" cap="sq" cmpd="thinThick">
            <a:solidFill>
              <a:srgbClr val="262626">
                <a:alpha val="89804"/>
              </a:srgbClr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Hoezo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regie</a:t>
            </a:r>
            <a:r>
              <a:rPr lang="en-US" sz="60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434476E-133E-2D40-9515-67E4C56A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42E5-E26D-8548-BBF5-211C9E2ADD7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87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rgbClr val="0070C0"/>
                </a:solidFill>
              </a:rPr>
              <a:t>Kenmerken taken </a:t>
            </a:r>
            <a:r>
              <a:rPr lang="nl-NL" sz="4800" b="1" dirty="0">
                <a:solidFill>
                  <a:srgbClr val="0070C0"/>
                </a:solidFill>
              </a:rPr>
              <a:t>casusregie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2121" y="599662"/>
            <a:ext cx="5182620" cy="7334061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1CFE83-8EF0-BA49-AB4B-D8FFFB98DB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Eerste aanspreekpunt voor huishouden/gezin </a:t>
            </a:r>
          </a:p>
          <a:p>
            <a:r>
              <a:rPr lang="nl-NL" dirty="0"/>
              <a:t>Integrale aanpak</a:t>
            </a:r>
          </a:p>
          <a:p>
            <a:r>
              <a:rPr lang="nl-NL" dirty="0"/>
              <a:t>Inventariseren situatie huishouden/gezin</a:t>
            </a:r>
          </a:p>
          <a:p>
            <a:r>
              <a:rPr lang="nl-NL" dirty="0"/>
              <a:t>Inschatten zelfredzaamheid</a:t>
            </a:r>
          </a:p>
          <a:p>
            <a:r>
              <a:rPr lang="nl-NL" dirty="0"/>
              <a:t>Maken van een risico-inschatting</a:t>
            </a:r>
          </a:p>
          <a:p>
            <a:r>
              <a:rPr lang="nl-NL" dirty="0"/>
              <a:t>Probleemanalyse en plan</a:t>
            </a:r>
          </a:p>
          <a:p>
            <a:r>
              <a:rPr lang="nl-NL" dirty="0"/>
              <a:t>Stuurt op resultaat van hulp</a:t>
            </a:r>
          </a:p>
          <a:p>
            <a:r>
              <a:rPr lang="nl-NL" dirty="0"/>
              <a:t>Regie voeren (</a:t>
            </a:r>
            <a:r>
              <a:rPr lang="nl-NL" dirty="0" err="1"/>
              <a:t>toeleiden</a:t>
            </a:r>
            <a:r>
              <a:rPr lang="nl-NL" dirty="0"/>
              <a:t> naar zorg en ondersteuning + overzicht houden + evalueren en bijstellen + grenzen stellen en ingrijpen)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623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rgbClr val="0070C0"/>
                </a:solidFill>
              </a:rPr>
              <a:t>Kenmerken taken </a:t>
            </a:r>
            <a:r>
              <a:rPr lang="nl-NL" sz="4800" b="1" dirty="0">
                <a:solidFill>
                  <a:srgbClr val="0070C0"/>
                </a:solidFill>
              </a:rPr>
              <a:t>procesregie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1CFE83-8EF0-BA49-AB4B-D8FFFB98DB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In beeld bij complexe overstijgende problematiek</a:t>
            </a:r>
          </a:p>
          <a:p>
            <a:r>
              <a:rPr lang="nl-NL" dirty="0"/>
              <a:t>Faciliteert en stuurt op niveau van samenwerking tussen professionals of meerdere organisaties</a:t>
            </a:r>
          </a:p>
          <a:p>
            <a:r>
              <a:rPr lang="nl-NL" dirty="0"/>
              <a:t>Wijst casusregisseur aan indien nodig</a:t>
            </a:r>
          </a:p>
          <a:p>
            <a:pPr marL="0" indent="0">
              <a:buNone/>
            </a:pPr>
            <a:r>
              <a:rPr lang="nl-NL" dirty="0"/>
              <a:t>Meestal bij ‘</a:t>
            </a:r>
            <a:r>
              <a:rPr lang="nl-NL" i="1" dirty="0"/>
              <a:t>opschaaltafels’:</a:t>
            </a:r>
          </a:p>
          <a:p>
            <a:pPr>
              <a:buFontTx/>
              <a:buChar char="-"/>
            </a:pPr>
            <a:r>
              <a:rPr lang="nl-NL" dirty="0"/>
              <a:t>Binnen gemeente zelf</a:t>
            </a:r>
          </a:p>
          <a:p>
            <a:pPr>
              <a:buFontTx/>
              <a:buChar char="-"/>
            </a:pPr>
            <a:r>
              <a:rPr lang="nl-NL" dirty="0"/>
              <a:t>MDO-MDA++</a:t>
            </a:r>
          </a:p>
          <a:p>
            <a:pPr>
              <a:buFontTx/>
              <a:buChar char="-"/>
            </a:pPr>
            <a:r>
              <a:rPr lang="nl-NL" dirty="0"/>
              <a:t>OGGZ </a:t>
            </a:r>
          </a:p>
          <a:p>
            <a:pPr>
              <a:buFontTx/>
              <a:buChar char="-"/>
            </a:pPr>
            <a:r>
              <a:rPr lang="nl-NL" dirty="0"/>
              <a:t>Veiligheidshuis</a:t>
            </a:r>
          </a:p>
          <a:p>
            <a:pPr>
              <a:buFontTx/>
              <a:buChar char="-"/>
            </a:pPr>
            <a:r>
              <a:rPr lang="nl-NL" dirty="0"/>
              <a:t>Jeugdbeschermingstafel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C2D1700-DE5C-744F-B14D-5ADC5E2BAB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64926"/>
            <a:ext cx="5181600" cy="36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rgbClr val="0070C0"/>
                </a:solidFill>
              </a:rPr>
              <a:t>Kenmerken taken </a:t>
            </a:r>
            <a:r>
              <a:rPr lang="nl-NL" sz="4800" b="1" dirty="0">
                <a:solidFill>
                  <a:srgbClr val="0070C0"/>
                </a:solidFill>
              </a:rPr>
              <a:t>behandelregie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1CFE83-8EF0-BA49-AB4B-D8FFFB98DB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Behandelaren buiten gemeentelijk domein</a:t>
            </a:r>
          </a:p>
          <a:p>
            <a:r>
              <a:rPr lang="nl-NL" dirty="0"/>
              <a:t>Behandeling van een of meerdere leden van huishouden/gezin kan aan de orde zijn</a:t>
            </a:r>
          </a:p>
          <a:p>
            <a:r>
              <a:rPr lang="nl-NL" dirty="0"/>
              <a:t>Verbinding met andere professionals in gezin noodzakelijk</a:t>
            </a:r>
          </a:p>
          <a:p>
            <a:r>
              <a:rPr lang="nl-NL" dirty="0"/>
              <a:t>Eén behandelaar heeft regie over behandeling = behandelregisseur/coördinator</a:t>
            </a:r>
          </a:p>
          <a:p>
            <a:r>
              <a:rPr lang="nl-NL" dirty="0"/>
              <a:t>Behandelcoördinator kan ook casusregisseur zijn maar dit hoeft niet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D1C26A1A-B6BE-5344-A83F-203207A18E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0782"/>
            <a:ext cx="5181600" cy="3661023"/>
          </a:xfrm>
        </p:spPr>
      </p:pic>
    </p:spTree>
    <p:extLst>
      <p:ext uri="{BB962C8B-B14F-4D97-AF65-F5344CB8AC3E}">
        <p14:creationId xmlns:p14="http://schemas.microsoft.com/office/powerpoint/2010/main" val="262493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16115"/>
            <a:ext cx="10515600" cy="101599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Operationele verantwoordelijkheid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196" y="-514201"/>
            <a:ext cx="6584695" cy="9318174"/>
          </a:xfrm>
        </p:spPr>
      </p:pic>
    </p:spTree>
    <p:extLst>
      <p:ext uri="{BB962C8B-B14F-4D97-AF65-F5344CB8AC3E}">
        <p14:creationId xmlns:p14="http://schemas.microsoft.com/office/powerpoint/2010/main" val="394911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371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Bestuurlijke verantwoordelijkheid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998" y="-339770"/>
            <a:ext cx="6671693" cy="9441289"/>
          </a:xfrm>
        </p:spPr>
      </p:pic>
    </p:spTree>
    <p:extLst>
      <p:ext uri="{BB962C8B-B14F-4D97-AF65-F5344CB8AC3E}">
        <p14:creationId xmlns:p14="http://schemas.microsoft.com/office/powerpoint/2010/main" val="30930396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509</Words>
  <Application>Microsoft Office PowerPoint</Application>
  <PresentationFormat>Breedbeeld</PresentationFormat>
  <Paragraphs>129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  Welkom bij de Regionale  Implementatie bijeenkomst  11 februari 2019 De Kring, Roosendaal  </vt:lpstr>
      <vt:lpstr>Programma </vt:lpstr>
      <vt:lpstr>Verkennen regievoering in de praktijk  </vt:lpstr>
      <vt:lpstr>Hoezo regie? </vt:lpstr>
      <vt:lpstr>Kenmerken taken casusregie </vt:lpstr>
      <vt:lpstr>Kenmerken taken procesregie </vt:lpstr>
      <vt:lpstr>Kenmerken taken behandelregie </vt:lpstr>
      <vt:lpstr>Operationele verantwoordelijkheid </vt:lpstr>
      <vt:lpstr>Bestuurlijke verantwoordelijkheid </vt:lpstr>
      <vt:lpstr>Veilig Thuis   </vt:lpstr>
      <vt:lpstr>Pauze  </vt:lpstr>
      <vt:lpstr>Vervolgstappen  </vt:lpstr>
      <vt:lpstr>Hoe nu verder met de implementatie?</vt:lpstr>
      <vt:lpstr>Train de trainer casusregie </vt:lpstr>
      <vt:lpstr>Borgen       Jaarlijks evalueren en bijstellen  Zorg en Veiligheidshuizen  i.s.m. Ambtenaren de-escaleren &amp; Trainers  casusregie &amp; Samenwerkingspartners         </vt:lpstr>
      <vt:lpstr>Tot slot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Regionale  Implementatie bijeenkomst  11 februari 2019</dc:title>
  <dc:creator>Microsoft Office User</dc:creator>
  <cp:lastModifiedBy>Mariska</cp:lastModifiedBy>
  <cp:revision>21</cp:revision>
  <dcterms:created xsi:type="dcterms:W3CDTF">2019-02-06T23:50:38Z</dcterms:created>
  <dcterms:modified xsi:type="dcterms:W3CDTF">2019-02-24T16:33:25Z</dcterms:modified>
</cp:coreProperties>
</file>